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7" r:id="rId7"/>
    <p:sldId id="264" r:id="rId8"/>
    <p:sldId id="265" r:id="rId9"/>
    <p:sldId id="268" r:id="rId10"/>
    <p:sldId id="269" r:id="rId11"/>
    <p:sldId id="261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빙그레체Ⅱ" panose="02030503000000000000" pitchFamily="18" charset="-127"/>
      <p:regular r:id="rId16"/>
      <p:bold r:id="rId17"/>
    </p:embeddedFont>
    <p:embeddedFont>
      <p:font typeface="유앤피플 고딕 KS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56F05-A8E0-4586-BE8C-E23DF067A153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3BF26-3E2F-4CC5-93EF-FCC853C72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1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1B53E-933C-4DF8-8578-8971AC1F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A011DF-E0C8-40CB-B099-B0F255878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77115-284F-415E-BCA3-CCAF7651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D534-A142-4125-97AB-D5FFC7B389AB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5C8FD-C903-4EBA-9AA3-DD93545F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5CD9-691C-4EFA-B8DE-0F77B6E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B9341-1B89-40F0-B800-CFE98EC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3FE811-C8CB-4106-B8C9-D2F074715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CD64D-B472-4172-A32A-380D441B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CE43-7013-49DC-B30D-CA61269ACD51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6956B-596D-429E-A03F-08896A6C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71B41-84F8-462F-80A0-D5652535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3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652A22-F7DB-4434-95E3-1E575C132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C5A5-2DD0-438F-9B43-D85A52723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EABD8-FAD2-4176-B1F8-18C9862F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F80D-BC48-41A4-B0A6-082A381924F5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34723-EAF1-4792-B859-CAD03A7D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A5F27-D483-4123-A4E1-1E5E2931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B84A2-BD80-468F-906C-9CACD690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F23B0-8593-4929-8BE9-EA5F2A0C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BBA89-51FC-4D33-9B3C-80D6CF45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80D03-FCAE-43D7-98AA-80824D90807B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C8861-C4B4-4102-935A-BBE9AC78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7F581-CB93-4FD1-93B5-2A99F8A8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0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9A8D3-200B-4FEA-AF41-04C457BA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F8B2E-4AB5-41A3-B50D-D06C2330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FA040-2D00-40A7-9C68-3FD320BAE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CE0-6058-47B0-AA02-9DA328968EA1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7B61E-1FFA-48F5-AB33-5632A125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5597F-3E39-4541-A52E-7497024AE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5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FE3D0-BE26-46EA-A88E-974C92C0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00ECC-A246-441F-87F8-AF302C6C9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4B6FA3-9D0A-421E-880E-9344EE7BB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E5A7E-DA03-4918-9582-F6984DC8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FDE0-DA77-4B87-9941-7381CD86A207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FCC77-DE33-4D74-B27E-43C24E2A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21A78-AD52-4BED-B0CB-C889DED5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B3563-6112-4600-9A06-D203DF96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74AF8-E6A7-4D4A-AAB8-5510C2279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93695A-E647-4CEE-934E-461D64550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323053-5EC9-408D-BA67-93D30F633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9C007-8A52-457B-A457-6018093DF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885234-82AA-4BD7-B7AE-EE066C69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F99A-0C2F-41BE-A355-38FCAE16D127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398676-3D6D-45B4-B918-9EFB9A65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23E2E5-7AAC-4CF5-84D5-947EC8D0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6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F0331-3298-457B-A7E0-95FF4459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617B6-A0AF-4D02-BF46-55A6A885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82AB-2743-4DC8-8575-51BE6825162D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DC2BA-AE93-416A-8B07-FF3D55AA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8B8BF-4943-4577-9FA5-4B121332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A3F02A-A701-41E3-B06C-D65CD215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D71C1-F78F-4071-8BCE-4E48D6B4BB52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760D14-1B40-4EF4-9723-1DECE999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11A6B-E483-4A71-AE2B-261AED90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4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2D0CB-0FDC-4A19-8BDD-00513019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51B9-A3B6-4657-97FB-5FBFFD3ED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A591F-8B44-45D1-B244-A0F0887C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D4F4B-7930-412F-B34C-E5BC3FB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575F-8F81-4CA4-8451-9AB0C172CDAC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63E8C-A717-401C-81C7-D267E960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B0480-989E-4A48-B9E9-A7FBE6F9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5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EC31-F011-4452-A73C-6F1FDBA2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7D2AF0-A470-4136-BBF5-F0E666ED1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6D6B61-9459-403D-B33E-79D8CDCC7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8D51F-46BE-411D-A49F-D45286D0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9289-EE93-4FC7-AD33-83D6B21AC3A1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6DC72-5719-48C7-A641-3CF90A56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3A1E0-9D39-4D0D-A557-43BE31CD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C6B43-5A64-4C7F-BE24-0021E429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EE49B-829D-438C-8C18-DADAB43A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146D1-CFB3-4B31-991F-E53368BAC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10A12-FEA8-4200-9156-9740D7F72C1C}" type="datetime1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581B5-20D6-4334-8BA3-AD19C187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F75D3-6E2A-44A2-8B93-B3240B8A6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AEE7-1D2C-4C68-87AB-3AC4098F0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45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svg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100F6-4EB3-4DFE-9532-6C5798875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학습 관리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E47ECC-FE3E-4DF9-B1B7-B0B80AC5D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128" y="4396364"/>
            <a:ext cx="3980872" cy="1875127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기업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엘 릭 </a:t>
            </a:r>
            <a:r>
              <a:rPr lang="ko-KR" altLang="en-US" dirty="0" err="1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스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학 과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컴퓨터공학과 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학 번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201735927</a:t>
            </a:r>
          </a:p>
          <a:p>
            <a:pPr algn="r"/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이 </a:t>
            </a:r>
            <a:r>
              <a:rPr lang="ko-KR" altLang="en-US" dirty="0" err="1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름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 </a:t>
            </a: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: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김 승 은</a:t>
            </a:r>
          </a:p>
        </p:txBody>
      </p:sp>
    </p:spTree>
    <p:extLst>
      <p:ext uri="{BB962C8B-B14F-4D97-AF65-F5344CB8AC3E}">
        <p14:creationId xmlns:p14="http://schemas.microsoft.com/office/powerpoint/2010/main" val="19077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구현 방법</a:t>
            </a:r>
            <a:endParaRPr lang="en-US" altLang="ko-KR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D95B063-E0E7-417C-BF7A-2F8DEB1C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20669"/>
              </p:ext>
            </p:extLst>
          </p:nvPr>
        </p:nvGraphicFramePr>
        <p:xfrm>
          <a:off x="2021468" y="1690688"/>
          <a:ext cx="8149064" cy="479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532">
                  <a:extLst>
                    <a:ext uri="{9D8B030D-6E8A-4147-A177-3AD203B41FA5}">
                      <a16:colId xmlns:a16="http://schemas.microsoft.com/office/drawing/2014/main" val="399211970"/>
                    </a:ext>
                  </a:extLst>
                </a:gridCol>
                <a:gridCol w="4074532">
                  <a:extLst>
                    <a:ext uri="{9D8B030D-6E8A-4147-A177-3AD203B41FA5}">
                      <a16:colId xmlns:a16="http://schemas.microsoft.com/office/drawing/2014/main" val="689486887"/>
                    </a:ext>
                  </a:extLst>
                </a:gridCol>
              </a:tblGrid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서버 구축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express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프레임워크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564883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로그아웃 기능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express-session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22930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데이터베이스 연동</a:t>
                      </a:r>
                      <a:endParaRPr lang="en-US" altLang="ko-KR" sz="18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mysql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88386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템플릿 엔진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ejs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5772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POST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800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request.body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데이터 추출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body-parser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모듈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36340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url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쿼리스트링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데이터 추출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url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  <a:cs typeface="+mn-cs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78709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강의영상 업로드 기능</a:t>
                      </a:r>
                      <a:endParaRPr lang="en-US" altLang="ko-KR" sz="18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multer</a:t>
                      </a:r>
                      <a:r>
                        <a:rPr lang="en-US" altLang="ko-KR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8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모듈</a:t>
                      </a:r>
                      <a:r>
                        <a:rPr lang="en-US" altLang="ko-KR" sz="18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6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100F6-4EB3-4DFE-9532-6C5798875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감사합니다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.</a:t>
            </a:r>
            <a:endParaRPr lang="ko-KR" altLang="en-US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51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2FF1C-D44C-4511-9DED-6F8E96C0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53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2DC6C-9393-4E52-A5AE-5E6B16AF9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700" y="1737158"/>
            <a:ext cx="3022600" cy="4026333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프로젝트 목표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시스템 구성도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서비스 시나리오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UI </a:t>
            </a: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설계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구현 방법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시연</a:t>
            </a: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altLang="ko-KR" dirty="0">
              <a:latin typeface="유앤피플 고딕 KS" panose="02020603020101020101" pitchFamily="18" charset="-127"/>
              <a:ea typeface="유앤피플 고딕 KS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20288E-ED61-4E44-8816-51300070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1198E-9247-4024-B14D-C6E34858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BA78DB2-4EB3-45D1-AD7F-B250DCF9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8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프로젝트 목표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5C513B-EDB5-4605-8F37-3E8A4A16E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23570"/>
              </p:ext>
            </p:extLst>
          </p:nvPr>
        </p:nvGraphicFramePr>
        <p:xfrm>
          <a:off x="1416000" y="1593000"/>
          <a:ext cx="9360000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1385276142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6761373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담당업무</a:t>
                      </a:r>
                      <a:endParaRPr lang="ko-KR" altLang="en-US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자격요건 및 </a:t>
                      </a:r>
                      <a:r>
                        <a:rPr lang="ko-KR" altLang="en-US" sz="1400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우대사항</a:t>
                      </a:r>
                      <a:endParaRPr lang="ko-KR" altLang="en-US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1825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이러닝 개발 및 </a:t>
                      </a:r>
                      <a:r>
                        <a:rPr lang="ko-KR" altLang="en-US" sz="14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포팅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HTML5,</a:t>
                      </a:r>
                      <a:r>
                        <a:rPr lang="en-US" altLang="ko-KR" sz="1200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이용한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UI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개발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HTML5,</a:t>
                      </a:r>
                      <a:r>
                        <a:rPr lang="en-US" altLang="ko-KR" sz="1200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기반 동영상 플레이어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LMS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포팅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및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진도제어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이러닝 </a:t>
                      </a:r>
                      <a:r>
                        <a:rPr lang="ko-KR" altLang="en-US" sz="1400" b="1" dirty="0" err="1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인터랙션</a:t>
                      </a: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페이지 개발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퀴즈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드래그</a:t>
                      </a:r>
                      <a:r>
                        <a:rPr lang="en-US" altLang="ko-KR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정리하기 페이지 개발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HTML5</a:t>
                      </a:r>
                      <a:r>
                        <a:rPr lang="en-US" altLang="ko-KR" sz="1400" b="1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400" b="1" baseline="0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페이지 개발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- HTML5, CSS3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를 이용한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반응형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웹페이지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개발</a:t>
                      </a:r>
                      <a:endParaRPr lang="en-US" altLang="ko-KR" sz="12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내부 서버관리</a:t>
                      </a:r>
                      <a:endParaRPr lang="en-US" altLang="ko-KR" sz="1400" b="1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[</a:t>
                      </a:r>
                      <a:r>
                        <a:rPr lang="ko-KR" altLang="en-US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자격요건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]</a:t>
                      </a:r>
                      <a:endParaRPr lang="en-US" altLang="ko-KR" sz="14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</a:t>
                      </a:r>
                      <a:r>
                        <a:rPr lang="en-US" altLang="ko-KR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Javascript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및 </a:t>
                      </a:r>
                      <a:r>
                        <a:rPr lang="en-US" altLang="ko-KR" sz="1200" kern="0" dirty="0" err="1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jQuery</a:t>
                      </a: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중급 이상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HTML5, CSS3 </a:t>
                      </a:r>
                      <a:r>
                        <a:rPr lang="ko-KR" altLang="en-US" sz="1200" kern="0" dirty="0">
                          <a:solidFill>
                            <a:schemeClr val="tx1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중급 이상</a:t>
                      </a:r>
                      <a:endParaRPr lang="en-US" altLang="ko-KR" sz="1200" kern="0" dirty="0">
                        <a:solidFill>
                          <a:schemeClr val="tx1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ko-KR" altLang="en-US" sz="14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</a:b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[</a:t>
                      </a:r>
                      <a:r>
                        <a:rPr lang="ko-KR" altLang="en-US" sz="1400" b="1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우대사항</a:t>
                      </a:r>
                      <a:r>
                        <a:rPr lang="en-US" altLang="ko-KR" sz="1400" b="1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]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LMS, LCMS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에 대한 이해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-  Adobe </a:t>
                      </a:r>
                      <a:r>
                        <a:rPr lang="en-US" altLang="ko-KR" sz="1200" kern="0" dirty="0" err="1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AnimateCC</a:t>
                      </a:r>
                      <a:r>
                        <a:rPr lang="en-US" altLang="ko-KR" sz="1200" kern="0" baseline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 </a:t>
                      </a:r>
                      <a:r>
                        <a:rPr lang="ko-KR" altLang="en-US" sz="1200" kern="0" baseline="0" dirty="0">
                          <a:solidFill>
                            <a:srgbClr val="000000"/>
                          </a:solidFill>
                          <a:latin typeface="빙그레체Ⅱ" panose="02030503000000000000" pitchFamily="18" charset="-127"/>
                          <a:ea typeface="빙그레체Ⅱ" panose="02030503000000000000" pitchFamily="18" charset="-127"/>
                        </a:rPr>
                        <a:t>경험자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빙그레체Ⅱ" panose="02030503000000000000" pitchFamily="18" charset="-127"/>
                        <a:ea typeface="빙그레체Ⅱ" panose="02030503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55082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47E6A4-8A99-4A66-9D5F-DAE386A1E16B}"/>
              </a:ext>
            </a:extLst>
          </p:cNvPr>
          <p:cNvSpPr/>
          <p:nvPr/>
        </p:nvSpPr>
        <p:spPr>
          <a:xfrm>
            <a:off x="1332873" y="1995055"/>
            <a:ext cx="3811782" cy="21705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468A6-4FD8-4525-B87A-10263E6AF88C}"/>
              </a:ext>
            </a:extLst>
          </p:cNvPr>
          <p:cNvSpPr txBox="1"/>
          <p:nvPr/>
        </p:nvSpPr>
        <p:spPr>
          <a:xfrm>
            <a:off x="1416000" y="5302844"/>
            <a:ext cx="310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* </a:t>
            </a:r>
            <a:r>
              <a:rPr lang="en-US" altLang="ko-KR" sz="160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g-bridge </a:t>
            </a:r>
            <a:r>
              <a:rPr lang="ko-KR" altLang="en-US" sz="1600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기업소개 자료</a:t>
            </a:r>
          </a:p>
        </p:txBody>
      </p:sp>
    </p:spTree>
    <p:extLst>
      <p:ext uri="{BB962C8B-B14F-4D97-AF65-F5344CB8AC3E}">
        <p14:creationId xmlns:p14="http://schemas.microsoft.com/office/powerpoint/2010/main" val="146914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73FB2264-885C-4D5E-8C52-7FFDE58C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9392392F-82C9-4287-8D4D-3F7E870F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시스템 구성도</a:t>
            </a:r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D87C34A-C4BE-4CC5-8E05-C658DF11CB96}"/>
              </a:ext>
            </a:extLst>
          </p:cNvPr>
          <p:cNvGrpSpPr/>
          <p:nvPr/>
        </p:nvGrpSpPr>
        <p:grpSpPr>
          <a:xfrm>
            <a:off x="7522314" y="2793519"/>
            <a:ext cx="900000" cy="427104"/>
            <a:chOff x="4334639" y="3253376"/>
            <a:chExt cx="900000" cy="427104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F7F34E0-AA86-4FE5-957B-67A44D0C8E21}"/>
                </a:ext>
              </a:extLst>
            </p:cNvPr>
            <p:cNvCxnSpPr>
              <a:cxnSpLocks/>
            </p:cNvCxnSpPr>
            <p:nvPr/>
          </p:nvCxnSpPr>
          <p:spPr>
            <a:xfrm>
              <a:off x="4334639" y="3253376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45CAE705-CE18-4794-A968-47E83E0DC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639" y="3680480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5101BA9-41C2-4F0B-AF20-DD27D1C4097E}"/>
              </a:ext>
            </a:extLst>
          </p:cNvPr>
          <p:cNvGrpSpPr/>
          <p:nvPr/>
        </p:nvGrpSpPr>
        <p:grpSpPr>
          <a:xfrm>
            <a:off x="3769684" y="2790838"/>
            <a:ext cx="900000" cy="426644"/>
            <a:chOff x="3780724" y="3253836"/>
            <a:chExt cx="900000" cy="426644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50EB525-FBC4-4AA0-9635-C31046F8B868}"/>
                </a:ext>
              </a:extLst>
            </p:cNvPr>
            <p:cNvCxnSpPr>
              <a:cxnSpLocks/>
            </p:cNvCxnSpPr>
            <p:nvPr/>
          </p:nvCxnSpPr>
          <p:spPr>
            <a:xfrm>
              <a:off x="3780724" y="3253836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99CBF58-14FB-4FF9-A423-7A4CBABEF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724" y="3680480"/>
              <a:ext cx="900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C29B5A-1CA4-4A86-9A60-533206B15098}"/>
              </a:ext>
            </a:extLst>
          </p:cNvPr>
          <p:cNvGrpSpPr/>
          <p:nvPr/>
        </p:nvGrpSpPr>
        <p:grpSpPr>
          <a:xfrm>
            <a:off x="4835999" y="1474754"/>
            <a:ext cx="2520000" cy="4850338"/>
            <a:chOff x="4836000" y="1642528"/>
            <a:chExt cx="2520000" cy="485033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ED46948-7AD2-421A-9535-3B592D93DFE9}"/>
                </a:ext>
              </a:extLst>
            </p:cNvPr>
            <p:cNvSpPr/>
            <p:nvPr/>
          </p:nvSpPr>
          <p:spPr>
            <a:xfrm>
              <a:off x="4836000" y="1642528"/>
              <a:ext cx="2520000" cy="4850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74FCC00-BD3A-4252-BD7F-966979F55012}"/>
                </a:ext>
              </a:extLst>
            </p:cNvPr>
            <p:cNvGrpSpPr/>
            <p:nvPr/>
          </p:nvGrpSpPr>
          <p:grpSpPr>
            <a:xfrm>
              <a:off x="5534918" y="1778238"/>
              <a:ext cx="1122164" cy="2132054"/>
              <a:chOff x="5565057" y="2313275"/>
              <a:chExt cx="1122164" cy="213205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3407C6C-047E-4E29-ABD2-E99F618C5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226" b="98925" l="4636" r="96689">
                            <a14:foregroundMark x1="16556" y1="36559" x2="16556" y2="36559"/>
                            <a14:foregroundMark x1="5298" y1="34409" x2="5298" y2="34409"/>
                            <a14:foregroundMark x1="31126" y1="40860" x2="31126" y2="40860"/>
                            <a14:foregroundMark x1="39073" y1="39785" x2="39073" y2="39785"/>
                            <a14:foregroundMark x1="45695" y1="48387" x2="45695" y2="48387"/>
                            <a14:foregroundMark x1="63576" y1="29032" x2="63576" y2="29032"/>
                            <a14:foregroundMark x1="69536" y1="31183" x2="69536" y2="31183"/>
                            <a14:foregroundMark x1="69536" y1="5376" x2="69536" y2="5376"/>
                            <a14:foregroundMark x1="92053" y1="33333" x2="92053" y2="33333"/>
                            <a14:foregroundMark x1="88742" y1="43011" x2="88742" y2="43011"/>
                            <a14:foregroundMark x1="96689" y1="38710" x2="96689" y2="38710"/>
                            <a14:foregroundMark x1="47682" y1="62366" x2="47682" y2="62366"/>
                            <a14:foregroundMark x1="39073" y1="74194" x2="39073" y2="74194"/>
                            <a14:foregroundMark x1="45033" y1="83871" x2="45033" y2="83871"/>
                            <a14:foregroundMark x1="51656" y1="79570" x2="51656" y2="79570"/>
                            <a14:foregroundMark x1="43709" y1="92473" x2="43709" y2="92473"/>
                            <a14:foregroundMark x1="49007" y1="98925" x2="49007" y2="98925"/>
                            <a14:foregroundMark x1="64238" y1="68817" x2="64238" y2="68817"/>
                            <a14:foregroundMark x1="62252" y1="69892" x2="62252" y2="69892"/>
                            <a14:foregroundMark x1="64238" y1="70968" x2="64238" y2="70968"/>
                            <a14:foregroundMark x1="45033" y1="80645" x2="45033" y2="80645"/>
                            <a14:foregroundMark x1="45695" y1="84946" x2="45695" y2="84946"/>
                            <a14:foregroundMark x1="45033" y1="83871" x2="45033" y2="83871"/>
                            <a14:foregroundMark x1="45033" y1="83871" x2="45033" y2="83871"/>
                            <a14:foregroundMark x1="45033" y1="83871" x2="45033" y2="83871"/>
                            <a14:foregroundMark x1="45033" y1="86022" x2="45033" y2="86022"/>
                            <a14:foregroundMark x1="45033" y1="83871" x2="45033" y2="83871"/>
                            <a14:foregroundMark x1="45695" y1="83871" x2="45695" y2="83871"/>
                            <a14:foregroundMark x1="45695" y1="83871" x2="45695" y2="83871"/>
                            <a14:foregroundMark x1="45695" y1="84946" x2="45695" y2="86022"/>
                            <a14:foregroundMark x1="45695" y1="83871" x2="45695" y2="84946"/>
                            <a14:foregroundMark x1="45695" y1="84946" x2="45695" y2="84946"/>
                            <a14:foregroundMark x1="45695" y1="83871" x2="45695" y2="83871"/>
                            <a14:foregroundMark x1="45033" y1="83871" x2="45033" y2="83871"/>
                            <a14:foregroundMark x1="44371" y1="92473" x2="44371" y2="92473"/>
                            <a14:foregroundMark x1="45033" y1="91398" x2="44371" y2="92473"/>
                            <a14:foregroundMark x1="44371" y1="92473" x2="45033" y2="92473"/>
                            <a14:foregroundMark x1="45033" y1="92473" x2="43709" y2="92473"/>
                            <a14:foregroundMark x1="44371" y1="92473" x2="44371" y2="92473"/>
                            <a14:foregroundMark x1="45033" y1="91398" x2="44371" y2="92473"/>
                            <a14:backgroundMark x1="43709" y1="79570" x2="43709" y2="79570"/>
                            <a14:backgroundMark x1="43709" y1="87097" x2="43709" y2="87097"/>
                            <a14:backgroundMark x1="43709" y1="84946" x2="43709" y2="84946"/>
                            <a14:backgroundMark x1="43046" y1="84946" x2="42384" y2="80645"/>
                            <a14:backgroundMark x1="43046" y1="81720" x2="43046" y2="82796"/>
                            <a14:backgroundMark x1="43709" y1="80645" x2="43709" y2="838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6139" y="3780154"/>
                <a:ext cx="1080000" cy="665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BBA4D67-3DCA-46C9-8A6E-713A8DA63621}"/>
                  </a:ext>
                </a:extLst>
              </p:cNvPr>
              <p:cNvGrpSpPr/>
              <p:nvPr/>
            </p:nvGrpSpPr>
            <p:grpSpPr>
              <a:xfrm>
                <a:off x="5565057" y="2313275"/>
                <a:ext cx="1122164" cy="1375771"/>
                <a:chOff x="5742392" y="1189787"/>
                <a:chExt cx="1122164" cy="1375771"/>
              </a:xfrm>
            </p:grpSpPr>
            <p:pic>
              <p:nvPicPr>
                <p:cNvPr id="12" name="그래픽 11" descr="서버">
                  <a:extLst>
                    <a:ext uri="{FF2B5EF4-FFF2-40B4-BE49-F238E27FC236}">
                      <a16:creationId xmlns:a16="http://schemas.microsoft.com/office/drawing/2014/main" id="{2A747639-C807-4474-A8EB-FA1F9F7B4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6274" y="1651158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B15F9DE-329B-4259-AB95-28AD7766F585}"/>
                    </a:ext>
                  </a:extLst>
                </p:cNvPr>
                <p:cNvSpPr txBox="1"/>
                <p:nvPr/>
              </p:nvSpPr>
              <p:spPr>
                <a:xfrm>
                  <a:off x="5742392" y="1189787"/>
                  <a:ext cx="1122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서버</a:t>
                  </a: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734DC4F-1D5B-4034-8002-58CD4FE68FAD}"/>
                </a:ext>
              </a:extLst>
            </p:cNvPr>
            <p:cNvGrpSpPr/>
            <p:nvPr/>
          </p:nvGrpSpPr>
          <p:grpSpPr>
            <a:xfrm>
              <a:off x="5088000" y="4046883"/>
              <a:ext cx="2016000" cy="2176223"/>
              <a:chOff x="5088000" y="4046883"/>
              <a:chExt cx="2016000" cy="2176223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CF557DA4-1E2E-49E8-8356-4A29652B7442}"/>
                  </a:ext>
                </a:extLst>
              </p:cNvPr>
              <p:cNvSpPr/>
              <p:nvPr/>
            </p:nvSpPr>
            <p:spPr>
              <a:xfrm>
                <a:off x="5088000" y="4046883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사용자 인증 모듈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6449037-571A-43A7-9DDC-55501D96FA84}"/>
                  </a:ext>
                </a:extLst>
              </p:cNvPr>
              <p:cNvSpPr/>
              <p:nvPr/>
            </p:nvSpPr>
            <p:spPr>
              <a:xfrm>
                <a:off x="5088000" y="4628291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 수강 모듈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CDB01C3-AC74-403C-B0BF-22E40B8CA978}"/>
                  </a:ext>
                </a:extLst>
              </p:cNvPr>
              <p:cNvSpPr/>
              <p:nvPr/>
            </p:nvSpPr>
            <p:spPr>
              <a:xfrm>
                <a:off x="5088000" y="5791106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퀴즈 모듈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E68C94D-A84F-4E41-AED7-A8E6D3A69248}"/>
                  </a:ext>
                </a:extLst>
              </p:cNvPr>
              <p:cNvSpPr/>
              <p:nvPr/>
            </p:nvSpPr>
            <p:spPr>
              <a:xfrm>
                <a:off x="5088000" y="5209699"/>
                <a:ext cx="2016000" cy="432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강의 모듈</a:t>
                </a:r>
              </a:p>
            </p:txBody>
          </p:sp>
        </p:grp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2158488-E62A-47BA-8025-7537387BDF13}"/>
              </a:ext>
            </a:extLst>
          </p:cNvPr>
          <p:cNvSpPr/>
          <p:nvPr/>
        </p:nvSpPr>
        <p:spPr>
          <a:xfrm>
            <a:off x="8588630" y="1474754"/>
            <a:ext cx="2520000" cy="48503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F98D237-875C-41B8-9643-D4C8985386AC}"/>
              </a:ext>
            </a:extLst>
          </p:cNvPr>
          <p:cNvGrpSpPr/>
          <p:nvPr/>
        </p:nvGrpSpPr>
        <p:grpSpPr>
          <a:xfrm>
            <a:off x="8972786" y="1610464"/>
            <a:ext cx="1751687" cy="2196415"/>
            <a:chOff x="9106356" y="2229827"/>
            <a:chExt cx="1751687" cy="21964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5B0830C-35BA-4CAC-B5C2-744C7A599CD3}"/>
                </a:ext>
              </a:extLst>
            </p:cNvPr>
            <p:cNvGrpSpPr/>
            <p:nvPr/>
          </p:nvGrpSpPr>
          <p:grpSpPr>
            <a:xfrm>
              <a:off x="9106356" y="2229827"/>
              <a:ext cx="1751687" cy="1419440"/>
              <a:chOff x="9465896" y="2194580"/>
              <a:chExt cx="1751687" cy="1419440"/>
            </a:xfrm>
          </p:grpSpPr>
          <p:pic>
            <p:nvPicPr>
              <p:cNvPr id="14" name="그래픽 13" descr="데이터베이스">
                <a:extLst>
                  <a:ext uri="{FF2B5EF4-FFF2-40B4-BE49-F238E27FC236}">
                    <a16:creationId xmlns:a16="http://schemas.microsoft.com/office/drawing/2014/main" id="{C099F544-F97E-4A49-BCED-59B681AE0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84538" y="269962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352E84-7166-4A53-BFD9-97FAD1437604}"/>
                  </a:ext>
                </a:extLst>
              </p:cNvPr>
              <p:cNvSpPr txBox="1"/>
              <p:nvPr/>
            </p:nvSpPr>
            <p:spPr>
              <a:xfrm>
                <a:off x="9465896" y="2194580"/>
                <a:ext cx="1751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데이터베이스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575270-D26F-49F3-A3E8-F6746230A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61" b="94118" l="4636" r="97351">
                          <a14:foregroundMark x1="6623" y1="64706" x2="6623" y2="64706"/>
                          <a14:foregroundMark x1="4636" y1="71569" x2="4636" y2="71569"/>
                          <a14:foregroundMark x1="31788" y1="79412" x2="31788" y2="79412"/>
                          <a14:foregroundMark x1="31126" y1="96078" x2="31126" y2="96078"/>
                          <a14:foregroundMark x1="48344" y1="57843" x2="48344" y2="57843"/>
                          <a14:foregroundMark x1="81457" y1="63725" x2="81457" y2="63725"/>
                          <a14:foregroundMark x1="20530" y1="63725" x2="20530" y2="63725"/>
                          <a14:foregroundMark x1="48344" y1="58824" x2="48344" y2="58824"/>
                          <a14:foregroundMark x1="47020" y1="58824" x2="47020" y2="58824"/>
                          <a14:foregroundMark x1="48344" y1="57843" x2="48344" y2="57843"/>
                          <a14:foregroundMark x1="50331" y1="57843" x2="48344" y2="58824"/>
                          <a14:foregroundMark x1="46358" y1="57843" x2="47020" y2="58824"/>
                          <a14:foregroundMark x1="46358" y1="59804" x2="48344" y2="57843"/>
                          <a14:foregroundMark x1="47020" y1="56863" x2="47020" y2="56863"/>
                          <a14:foregroundMark x1="47020" y1="56863" x2="47020" y2="5686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60265" y1="2941" x2="60265" y2="2941"/>
                          <a14:foregroundMark x1="68212" y1="12745" x2="68212" y2="12745"/>
                          <a14:foregroundMark x1="94040" y1="53922" x2="94040" y2="53922"/>
                          <a14:foregroundMark x1="94702" y1="88235" x2="94702" y2="88235"/>
                          <a14:foregroundMark x1="92053" y1="86275" x2="92053" y2="86275"/>
                          <a14:foregroundMark x1="97351" y1="86275" x2="97351" y2="86275"/>
                          <a14:foregroundMark x1="65563" y1="25490" x2="65563" y2="25490"/>
                          <a14:foregroundMark x1="67550" y1="13725" x2="67550" y2="13725"/>
                          <a14:foregroundMark x1="67550" y1="12745" x2="67550" y2="12745"/>
                          <a14:foregroundMark x1="94702" y1="55882" x2="96026" y2="57843"/>
                          <a14:foregroundMark x1="45695" y1="60784" x2="47682" y2="59804"/>
                          <a14:foregroundMark x1="47682" y1="57843" x2="47682" y2="57843"/>
                          <a14:foregroundMark x1="47682" y1="57843" x2="47682" y2="57843"/>
                          <a14:foregroundMark x1="47682" y1="57843" x2="47682" y2="57843"/>
                          <a14:foregroundMark x1="47020" y1="56863" x2="47020" y2="55882"/>
                          <a14:foregroundMark x1="47020" y1="63725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7020" y1="56863" x2="47020" y2="56863"/>
                          <a14:foregroundMark x1="46688" y1="56863" x2="49007" y2="55882"/>
                          <a14:foregroundMark x1="44371" y1="57843" x2="46688" y2="56863"/>
                          <a14:foregroundMark x1="64901" y1="28431" x2="64901" y2="28431"/>
                          <a14:foregroundMark x1="68874" y1="35294" x2="68874" y2="35294"/>
                          <a14:foregroundMark x1="72848" y1="44118" x2="72848" y2="44118"/>
                          <a14:foregroundMark x1="74834" y1="46078" x2="74834" y2="46078"/>
                          <a14:foregroundMark x1="91391" y1="52941" x2="91391" y2="52941"/>
                          <a14:foregroundMark x1="96026" y1="47059" x2="96026" y2="47059"/>
                          <a14:foregroundMark x1="86093" y1="37255" x2="86093" y2="37255"/>
                          <a14:backgroundMark x1="68874" y1="11765" x2="68874" y2="11765"/>
                          <a14:backgroundMark x1="68874" y1="11765" x2="68874" y2="11765"/>
                          <a14:backgroundMark x1="96026" y1="61765" x2="94543" y2="59568"/>
                          <a14:backgroundMark x1="86755" y1="50000" x2="88742" y2="51961"/>
                          <a14:backgroundMark x1="93568" y1="60701" x2="95364" y2="61765"/>
                          <a14:backgroundMark x1="41060" y1="57843" x2="43709" y2="56863"/>
                          <a14:backgroundMark x1="47020" y1="52941" x2="47020" y2="52941"/>
                          <a14:backgroundMark x1="47682" y1="53922" x2="47682" y2="53922"/>
                          <a14:backgroundMark x1="48344" y1="54902" x2="48344" y2="54902"/>
                          <a14:backgroundMark x1="45695" y1="56863" x2="45695" y2="56863"/>
                          <a14:backgroundMark x1="49669" y1="54902" x2="49669" y2="549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2198" y="3696706"/>
              <a:ext cx="1080000" cy="72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9D0DFA-B096-448F-A6BF-D6DDA0C0AEF6}"/>
              </a:ext>
            </a:extLst>
          </p:cNvPr>
          <p:cNvSpPr/>
          <p:nvPr/>
        </p:nvSpPr>
        <p:spPr>
          <a:xfrm>
            <a:off x="8840628" y="3913929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회원 정보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EF5FDD-E737-47F5-B7E7-A13CEE0C52C3}"/>
              </a:ext>
            </a:extLst>
          </p:cNvPr>
          <p:cNvSpPr/>
          <p:nvPr/>
        </p:nvSpPr>
        <p:spPr>
          <a:xfrm>
            <a:off x="8840628" y="4379380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수강 정보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A4A002-3005-4A99-9B36-5F43C7D2FAFF}"/>
              </a:ext>
            </a:extLst>
          </p:cNvPr>
          <p:cNvSpPr/>
          <p:nvPr/>
        </p:nvSpPr>
        <p:spPr>
          <a:xfrm>
            <a:off x="8840628" y="5310282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퀴즈 정보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D0BB0E-FE22-41C4-A0A3-9FD72222FDCA}"/>
              </a:ext>
            </a:extLst>
          </p:cNvPr>
          <p:cNvSpPr/>
          <p:nvPr/>
        </p:nvSpPr>
        <p:spPr>
          <a:xfrm>
            <a:off x="8840628" y="4844831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강의 정보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C4EE28-911D-4CEF-BE29-C08E35E8DE7A}"/>
              </a:ext>
            </a:extLst>
          </p:cNvPr>
          <p:cNvGrpSpPr/>
          <p:nvPr/>
        </p:nvGrpSpPr>
        <p:grpSpPr>
          <a:xfrm>
            <a:off x="1083370" y="1474754"/>
            <a:ext cx="2520000" cy="4850327"/>
            <a:chOff x="1083369" y="1391629"/>
            <a:chExt cx="2520000" cy="4850327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9DD6446-AF18-489C-92DE-0533D2AF30E0}"/>
                </a:ext>
              </a:extLst>
            </p:cNvPr>
            <p:cNvSpPr/>
            <p:nvPr/>
          </p:nvSpPr>
          <p:spPr>
            <a:xfrm>
              <a:off x="1083369" y="1391629"/>
              <a:ext cx="2520000" cy="48503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A3D736-B7E1-4968-8FE7-D4083920B7F1}"/>
                </a:ext>
              </a:extLst>
            </p:cNvPr>
            <p:cNvSpPr txBox="1"/>
            <p:nvPr/>
          </p:nvSpPr>
          <p:spPr>
            <a:xfrm>
              <a:off x="1652755" y="1515258"/>
              <a:ext cx="138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유앤피플 고딕 KS" panose="02020603020101020101" pitchFamily="18" charset="-127"/>
                  <a:ea typeface="유앤피플 고딕 KS" panose="02020603020101020101" pitchFamily="18" charset="-127"/>
                </a:rPr>
                <a:t>클라이언트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E079D283-183D-4247-9131-24D9F9539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07" b="95582" l="4750" r="95150">
                          <a14:foregroundMark x1="9900" y1="28765" x2="9900" y2="28765"/>
                          <a14:foregroundMark x1="13650" y1="26060" x2="13650" y2="26060"/>
                          <a14:foregroundMark x1="19000" y1="24707" x2="19000" y2="24707"/>
                          <a14:foregroundMark x1="25600" y1="25518" x2="25600" y2="25518"/>
                          <a14:foregroundMark x1="6800" y1="25879" x2="6800" y2="25879"/>
                          <a14:foregroundMark x1="10100" y1="43913" x2="10100" y2="43913"/>
                          <a14:foregroundMark x1="17650" y1="43372" x2="17650" y2="43372"/>
                          <a14:foregroundMark x1="21750" y1="43102" x2="28700" y2="43282"/>
                          <a14:foregroundMark x1="4750" y1="41208" x2="17350" y2="44815"/>
                          <a14:foregroundMark x1="16900" y1="95582" x2="16900" y2="95582"/>
                          <a14:foregroundMark x1="41450" y1="20469" x2="41000" y2="26601"/>
                          <a14:foregroundMark x1="48200" y1="3787" x2="48200" y2="8296"/>
                          <a14:foregroundMark x1="51150" y1="3787" x2="52350" y2="6673"/>
                          <a14:foregroundMark x1="5100" y1="48422" x2="5100" y2="55816"/>
                          <a14:foregroundMark x1="15150" y1="58702" x2="14600" y2="58702"/>
                          <a14:foregroundMark x1="14600" y1="58702" x2="14600" y2="58702"/>
                          <a14:foregroundMark x1="8950" y1="69612" x2="11500" y2="69342"/>
                          <a14:foregroundMark x1="6800" y1="59152" x2="6750" y2="79711"/>
                          <a14:foregroundMark x1="6750" y1="79711" x2="12100" y2="86745"/>
                          <a14:foregroundMark x1="72050" y1="38774" x2="81050" y2="38864"/>
                          <a14:foregroundMark x1="77900" y1="41479" x2="93950" y2="43643"/>
                          <a14:foregroundMark x1="95150" y1="59423" x2="93400" y2="64833"/>
                          <a14:foregroundMark x1="82200" y1="24436" x2="82200" y2="24436"/>
                          <a14:foregroundMark x1="88850" y1="25879" x2="88850" y2="25879"/>
                          <a14:foregroundMark x1="75600" y1="27592" x2="76050" y2="30117"/>
                          <a14:backgroundMark x1="75000" y1="22092" x2="75750" y2="225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68" y="3391380"/>
              <a:ext cx="2160000" cy="119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1D3898-BC16-42A6-9E9B-3400DDCB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8" b="99462" l="0" r="99462">
                          <a14:foregroundMark x1="25269" y1="17742" x2="20968" y2="50000"/>
                          <a14:foregroundMark x1="20430" y1="28495" x2="15591" y2="70430"/>
                          <a14:foregroundMark x1="25269" y1="15054" x2="88710" y2="29570"/>
                          <a14:foregroundMark x1="88710" y1="29570" x2="90860" y2="33333"/>
                          <a14:foregroundMark x1="90860" y1="33333" x2="62903" y2="44086"/>
                          <a14:foregroundMark x1="19355" y1="13978" x2="20430" y2="73656"/>
                          <a14:foregroundMark x1="8602" y1="23656" x2="16129" y2="69892"/>
                          <a14:foregroundMark x1="12903" y1="12366" x2="65054" y2="6452"/>
                          <a14:foregroundMark x1="75269" y1="10753" x2="86559" y2="29032"/>
                          <a14:foregroundMark x1="57527" y1="40323" x2="52151" y2="66129"/>
                          <a14:foregroundMark x1="41935" y1="36559" x2="56452" y2="94624"/>
                          <a14:foregroundMark x1="3226" y1="34946" x2="8353" y2="90324"/>
                          <a14:foregroundMark x1="14516" y1="70430" x2="24731" y2="99462"/>
                          <a14:foregroundMark x1="22581" y1="84409" x2="98925" y2="87634"/>
                          <a14:foregroundMark x1="91398" y1="89247" x2="89337" y2="14551"/>
                          <a14:foregroundMark x1="72043" y1="10753" x2="89075" y2="4621"/>
                          <a14:foregroundMark x1="31720" y1="19892" x2="36022" y2="62903"/>
                          <a14:foregroundMark x1="60753" y1="60215" x2="89247" y2="77419"/>
                          <a14:foregroundMark x1="28495" y1="30645" x2="22043" y2="33333"/>
                          <a14:foregroundMark x1="20968" y1="55914" x2="35484" y2="61828"/>
                          <a14:foregroundMark x1="30645" y1="44624" x2="30645" y2="79032"/>
                          <a14:foregroundMark x1="12366" y1="77419" x2="5733" y2="92010"/>
                          <a14:foregroundMark x1="60753" y1="99462" x2="84325" y2="97170"/>
                          <a14:foregroundMark x1="1578" y1="90236" x2="1455" y2="90874"/>
                          <a14:foregroundMark x1="2133" y1="87367" x2="1823" y2="88970"/>
                          <a14:foregroundMark x1="3226" y1="81720" x2="2366" y2="86165"/>
                          <a14:foregroundMark x1="45699" y1="19355" x2="51613" y2="41398"/>
                          <a14:foregroundMark x1="37097" y1="58065" x2="23118" y2="69892"/>
                          <a14:foregroundMark x1="23118" y1="69892" x2="53763" y2="74194"/>
                          <a14:foregroundMark x1="53763" y1="74194" x2="61828" y2="74194"/>
                          <a14:foregroundMark x1="5914" y1="90323" x2="4448" y2="89956"/>
                          <a14:foregroundMark x1="8602" y1="88710" x2="4312" y2="89663"/>
                          <a14:foregroundMark x1="3322" y1="89932" x2="2151" y2="90323"/>
                          <a14:foregroundMark x1="2151" y1="90323" x2="4290" y2="92938"/>
                          <a14:foregroundMark x1="91935" y1="87097" x2="91935" y2="96774"/>
                          <a14:foregroundMark x1="87634" y1="98387" x2="14516" y2="91935"/>
                          <a14:foregroundMark x1="14516" y1="91935" x2="11290" y2="95699"/>
                          <a14:foregroundMark x1="72581" y1="95699" x2="81183" y2="98925"/>
                          <a14:foregroundMark x1="10753" y1="92473" x2="3763" y2="87097"/>
                          <a14:foregroundMark x1="3763" y1="87097" x2="4839" y2="90323"/>
                          <a14:backgroundMark x1="3763" y1="1613" x2="3763" y2="1613"/>
                          <a14:backgroundMark x1="2151" y1="4839" x2="2151" y2="4839"/>
                          <a14:backgroundMark x1="2151" y1="3226" x2="2151" y2="3226"/>
                          <a14:backgroundMark x1="2151" y1="3226" x2="3763" y2="3226"/>
                          <a14:backgroundMark x1="2688" y1="5376" x2="3763" y2="4839"/>
                          <a14:backgroundMark x1="1075" y1="1613" x2="1075" y2="6452"/>
                          <a14:backgroundMark x1="95161" y1="2688" x2="99462" y2="4839"/>
                          <a14:backgroundMark x1="95161" y1="2688" x2="93548" y2="1613"/>
                          <a14:backgroundMark x1="93548" y1="1613" x2="93548" y2="1613"/>
                          <a14:backgroundMark x1="96237" y1="4301" x2="94086" y2="1613"/>
                          <a14:backgroundMark x1="91935" y1="1613" x2="95699" y2="3763"/>
                          <a14:backgroundMark x1="95162" y1="96774" x2="96237" y2="97849"/>
                          <a14:backgroundMark x1="96237" y1="97849" x2="98387" y2="96774"/>
                          <a14:backgroundMark x1="98263" y1="96774" x2="97849" y2="99462"/>
                          <a14:backgroundMark x1="0" y1="95699" x2="1613" y2="97849"/>
                          <a14:backgroundMark x1="4301" y1="98387" x2="538" y2="92473"/>
                          <a14:backgroundMark x1="8602" y1="98925" x2="6989" y2="97849"/>
                          <a14:backgroundMark x1="538" y1="93548" x2="0" y2="91935"/>
                          <a14:backgroundMark x1="3226" y1="95699" x2="1337" y2="91450"/>
                          <a14:backgroundMark x1="1075" y1="94624" x2="0" y2="913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92723" y="4774554"/>
              <a:ext cx="720000" cy="72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0BF70ED-8E36-41BD-8D0C-E4ADBB0A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51" b="97849" l="2151" r="93011">
                          <a14:foregroundMark x1="47849" y1="32258" x2="51075" y2="34946"/>
                          <a14:foregroundMark x1="54301" y1="10215" x2="60215" y2="17742"/>
                          <a14:foregroundMark x1="53763" y1="5914" x2="53763" y2="5914"/>
                          <a14:foregroundMark x1="54839" y1="2151" x2="54839" y2="2151"/>
                          <a14:foregroundMark x1="9677" y1="85484" x2="9677" y2="85484"/>
                          <a14:foregroundMark x1="11290" y1="77957" x2="11290" y2="77957"/>
                          <a14:foregroundMark x1="20968" y1="77419" x2="20968" y2="77419"/>
                          <a14:foregroundMark x1="25269" y1="75806" x2="29032" y2="75806"/>
                          <a14:foregroundMark x1="39247" y1="82258" x2="39247" y2="87097"/>
                          <a14:foregroundMark x1="24731" y1="91398" x2="29570" y2="91935"/>
                          <a14:foregroundMark x1="55914" y1="82796" x2="55914" y2="82796"/>
                          <a14:foregroundMark x1="71505" y1="82258" x2="71505" y2="82258"/>
                          <a14:foregroundMark x1="71505" y1="82258" x2="71505" y2="82258"/>
                          <a14:foregroundMark x1="83333" y1="86022" x2="83333" y2="86022"/>
                          <a14:foregroundMark x1="83333" y1="86022" x2="83333" y2="86022"/>
                          <a14:foregroundMark x1="93011" y1="77419" x2="93011" y2="77419"/>
                          <a14:foregroundMark x1="93011" y1="77419" x2="93011" y2="77419"/>
                          <a14:foregroundMark x1="8602" y1="93548" x2="8602" y2="93548"/>
                          <a14:foregroundMark x1="2688" y1="97849" x2="2688" y2="97849"/>
                          <a14:foregroundMark x1="4301" y1="97849" x2="4301" y2="97849"/>
                          <a14:foregroundMark x1="3763" y1="97312" x2="3763" y2="97312"/>
                          <a14:foregroundMark x1="3763" y1="97312" x2="3763" y2="97312"/>
                          <a14:foregroundMark x1="2688" y1="97312" x2="7527" y2="97312"/>
                          <a14:backgroundMark x1="1613" y1="95699" x2="1613" y2="97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75912" y="4774553"/>
              <a:ext cx="720000" cy="720000"/>
            </a:xfrm>
            <a:prstGeom prst="rect">
              <a:avLst/>
            </a:prstGeom>
          </p:spPr>
        </p:pic>
        <p:pic>
          <p:nvPicPr>
            <p:cNvPr id="7" name="그래픽 6" descr="인터넷">
              <a:extLst>
                <a:ext uri="{FF2B5EF4-FFF2-40B4-BE49-F238E27FC236}">
                  <a16:creationId xmlns:a16="http://schemas.microsoft.com/office/drawing/2014/main" id="{2A6D32F7-A000-4DF8-8C93-8431BF57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86172" y="202314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01D7C9-D40B-4103-823E-1EF3E0DC7AAC}"/>
              </a:ext>
            </a:extLst>
          </p:cNvPr>
          <p:cNvSpPr/>
          <p:nvPr/>
        </p:nvSpPr>
        <p:spPr>
          <a:xfrm>
            <a:off x="8840630" y="5775732"/>
            <a:ext cx="2016000" cy="36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유앤피플 고딕 KS" panose="02020603020101020101" pitchFamily="18" charset="-127"/>
                <a:ea typeface="유앤피플 고딕 KS" panose="02020603020101020101" pitchFamily="18" charset="-127"/>
              </a:rPr>
              <a:t>퀴즈 처리 정보</a:t>
            </a:r>
          </a:p>
        </p:txBody>
      </p:sp>
    </p:spTree>
    <p:extLst>
      <p:ext uri="{BB962C8B-B14F-4D97-AF65-F5344CB8AC3E}">
        <p14:creationId xmlns:p14="http://schemas.microsoft.com/office/powerpoint/2010/main" val="225170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8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서비스 시나리오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03BA4D-5401-49FC-B11B-83EBCB05691F}"/>
              </a:ext>
            </a:extLst>
          </p:cNvPr>
          <p:cNvGrpSpPr/>
          <p:nvPr/>
        </p:nvGrpSpPr>
        <p:grpSpPr>
          <a:xfrm>
            <a:off x="954164" y="2066151"/>
            <a:ext cx="10283671" cy="3224457"/>
            <a:chOff x="906496" y="2256504"/>
            <a:chExt cx="10283671" cy="322445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C3AB4F5-2AC2-4DCD-BAA8-DB7CC98B8BB9}"/>
                </a:ext>
              </a:extLst>
            </p:cNvPr>
            <p:cNvGrpSpPr/>
            <p:nvPr/>
          </p:nvGrpSpPr>
          <p:grpSpPr>
            <a:xfrm>
              <a:off x="906496" y="3211588"/>
              <a:ext cx="1103243" cy="1207896"/>
              <a:chOff x="1154294" y="2971800"/>
              <a:chExt cx="1103243" cy="1207896"/>
            </a:xfrm>
          </p:grpSpPr>
          <p:pic>
            <p:nvPicPr>
              <p:cNvPr id="5" name="그래픽 4" descr="사용자">
                <a:extLst>
                  <a:ext uri="{FF2B5EF4-FFF2-40B4-BE49-F238E27FC236}">
                    <a16:creationId xmlns:a16="http://schemas.microsoft.com/office/drawing/2014/main" id="{C08052EF-940C-48D4-8042-98C0E57AE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8716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80681-802A-4580-BFE6-5D71504A6C39}"/>
                  </a:ext>
                </a:extLst>
              </p:cNvPr>
              <p:cNvSpPr txBox="1"/>
              <p:nvPr/>
            </p:nvSpPr>
            <p:spPr>
              <a:xfrm>
                <a:off x="1154294" y="3810364"/>
                <a:ext cx="110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4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학습자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3F68238-DB6F-473F-B6E5-180591723BBD}"/>
                </a:ext>
              </a:extLst>
            </p:cNvPr>
            <p:cNvGrpSpPr/>
            <p:nvPr/>
          </p:nvGrpSpPr>
          <p:grpSpPr>
            <a:xfrm>
              <a:off x="10086924" y="3211588"/>
              <a:ext cx="1103243" cy="1207896"/>
              <a:chOff x="10144404" y="3035488"/>
              <a:chExt cx="1103243" cy="1207896"/>
            </a:xfrm>
          </p:grpSpPr>
          <p:pic>
            <p:nvPicPr>
              <p:cNvPr id="7" name="그래픽 6" descr="사용자">
                <a:extLst>
                  <a:ext uri="{FF2B5EF4-FFF2-40B4-BE49-F238E27FC236}">
                    <a16:creationId xmlns:a16="http://schemas.microsoft.com/office/drawing/2014/main" id="{FBBA1461-6B41-4065-BE7A-32B940072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38826" y="303548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45D340-D19D-4D9E-A939-7937E942A69A}"/>
                  </a:ext>
                </a:extLst>
              </p:cNvPr>
              <p:cNvSpPr txBox="1"/>
              <p:nvPr/>
            </p:nvSpPr>
            <p:spPr>
              <a:xfrm>
                <a:off x="10144404" y="3874052"/>
                <a:ext cx="110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accent5"/>
                    </a:solidFill>
                    <a:latin typeface="유앤피플 고딕 KS" panose="02020603020101020101" pitchFamily="18" charset="-127"/>
                    <a:ea typeface="유앤피플 고딕 KS" panose="02020603020101020101" pitchFamily="18" charset="-127"/>
                  </a:rPr>
                  <a:t>교수자</a:t>
                </a:r>
                <a:endParaRPr lang="ko-KR" altLang="en-US" dirty="0">
                  <a:solidFill>
                    <a:schemeClr val="accent5"/>
                  </a:solidFill>
                  <a:latin typeface="유앤피플 고딕 KS" panose="02020603020101020101" pitchFamily="18" charset="-127"/>
                  <a:ea typeface="유앤피플 고딕 KS" panose="02020603020101020101" pitchFamily="18" charset="-127"/>
                </a:endParaRPr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C1A3DCA-D0FD-48B1-B4F0-8C9AFBF49C24}"/>
                </a:ext>
              </a:extLst>
            </p:cNvPr>
            <p:cNvSpPr/>
            <p:nvPr/>
          </p:nvSpPr>
          <p:spPr>
            <a:xfrm>
              <a:off x="4805393" y="2256504"/>
              <a:ext cx="2606461" cy="32244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유앤피플 고딕 KS" panose="02020603020101020101" pitchFamily="18" charset="-127"/>
                  <a:ea typeface="유앤피플 고딕 KS" panose="02020603020101020101" pitchFamily="18" charset="-127"/>
                </a:rPr>
                <a:t>학습 관리 시스템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A50DFE-7301-4B37-9960-32B57FDC0906}"/>
                </a:ext>
              </a:extLst>
            </p:cNvPr>
            <p:cNvGrpSpPr/>
            <p:nvPr/>
          </p:nvGrpSpPr>
          <p:grpSpPr>
            <a:xfrm>
              <a:off x="2044044" y="2807848"/>
              <a:ext cx="2727044" cy="2210626"/>
              <a:chOff x="1814601" y="2879218"/>
              <a:chExt cx="2727044" cy="2210626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D134E9F-4116-470A-9FBA-E690ABE197DD}"/>
                  </a:ext>
                </a:extLst>
              </p:cNvPr>
              <p:cNvGrpSpPr/>
              <p:nvPr/>
            </p:nvGrpSpPr>
            <p:grpSpPr>
              <a:xfrm>
                <a:off x="1814601" y="2879218"/>
                <a:ext cx="2727044" cy="369332"/>
                <a:chOff x="1929082" y="2099521"/>
                <a:chExt cx="2551846" cy="36933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03DE3D9-28C1-42BF-8EEA-65218FD4ECE8}"/>
                    </a:ext>
                  </a:extLst>
                </p:cNvPr>
                <p:cNvSpPr txBox="1"/>
                <p:nvPr/>
              </p:nvSpPr>
              <p:spPr>
                <a:xfrm>
                  <a:off x="1929082" y="2099521"/>
                  <a:ext cx="25518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회원가입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로그인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로그아웃</a:t>
                  </a:r>
                </a:p>
              </p:txBody>
            </p: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4985DDAE-D317-4ADE-95A4-525CDDD04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5953" y="2468853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AB63AC8-BBA7-4B26-B625-6E890F4BF4F9}"/>
                  </a:ext>
                </a:extLst>
              </p:cNvPr>
              <p:cNvGrpSpPr/>
              <p:nvPr/>
            </p:nvGrpSpPr>
            <p:grpSpPr>
              <a:xfrm>
                <a:off x="1918123" y="3492517"/>
                <a:ext cx="2520000" cy="369332"/>
                <a:chOff x="2119961" y="2676349"/>
                <a:chExt cx="2358104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DBAC20A-F84E-4B94-9D1C-4988199A6341}"/>
                    </a:ext>
                  </a:extLst>
                </p:cNvPr>
                <p:cNvSpPr txBox="1"/>
                <p:nvPr/>
              </p:nvSpPr>
              <p:spPr>
                <a:xfrm>
                  <a:off x="2129206" y="2676349"/>
                  <a:ext cx="233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수강 신청</a:t>
                  </a: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BA874685-F1A6-401B-B5F8-0A103FA4A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9961" y="3040632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30F431C-428E-4447-AD87-F61E662E937C}"/>
                  </a:ext>
                </a:extLst>
              </p:cNvPr>
              <p:cNvGrpSpPr/>
              <p:nvPr/>
            </p:nvGrpSpPr>
            <p:grpSpPr>
              <a:xfrm>
                <a:off x="1918123" y="4720512"/>
                <a:ext cx="2520000" cy="369332"/>
                <a:chOff x="2132071" y="4588529"/>
                <a:chExt cx="2358104" cy="369332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E9F2ED-5504-4DB5-BF4B-979E84895D05}"/>
                    </a:ext>
                  </a:extLst>
                </p:cNvPr>
                <p:cNvSpPr txBox="1"/>
                <p:nvPr/>
              </p:nvSpPr>
              <p:spPr>
                <a:xfrm>
                  <a:off x="2141317" y="4588529"/>
                  <a:ext cx="233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답안 제출</a:t>
                  </a: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3111AA12-185A-49F6-9512-E55FA2E02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2071" y="4957861"/>
                  <a:ext cx="2358104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42CD049-2A94-4B71-A81E-C9BFB515A9E9}"/>
                  </a:ext>
                </a:extLst>
              </p:cNvPr>
              <p:cNvGrpSpPr/>
              <p:nvPr/>
            </p:nvGrpSpPr>
            <p:grpSpPr>
              <a:xfrm>
                <a:off x="1918123" y="4105816"/>
                <a:ext cx="2520000" cy="370730"/>
                <a:chOff x="2223167" y="3751597"/>
                <a:chExt cx="2520000" cy="37073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E0FADE-6A84-455F-BFA4-00071E3B433A}"/>
                    </a:ext>
                  </a:extLst>
                </p:cNvPr>
                <p:cNvSpPr txBox="1"/>
                <p:nvPr/>
              </p:nvSpPr>
              <p:spPr>
                <a:xfrm>
                  <a:off x="2233049" y="3751597"/>
                  <a:ext cx="25002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강의영상 시청</a:t>
                  </a:r>
                </a:p>
              </p:txBody>
            </p: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486DFEA2-FEC0-4400-8DAB-118425822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23167" y="4122327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EFEE539-8375-43F4-A251-54B74E1C627F}"/>
                </a:ext>
              </a:extLst>
            </p:cNvPr>
            <p:cNvGrpSpPr/>
            <p:nvPr/>
          </p:nvGrpSpPr>
          <p:grpSpPr>
            <a:xfrm>
              <a:off x="7446159" y="2317787"/>
              <a:ext cx="2606461" cy="2955528"/>
              <a:chOff x="7492490" y="2317787"/>
              <a:chExt cx="2606461" cy="295552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E52070E-4CA3-4D0F-A935-0163A14465A2}"/>
                  </a:ext>
                </a:extLst>
              </p:cNvPr>
              <p:cNvGrpSpPr/>
              <p:nvPr/>
            </p:nvGrpSpPr>
            <p:grpSpPr>
              <a:xfrm>
                <a:off x="7535720" y="2820462"/>
                <a:ext cx="2520000" cy="367928"/>
                <a:chOff x="7535721" y="2785110"/>
                <a:chExt cx="2520000" cy="367928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ECE33F4-2585-4DC8-95A7-7A9430C67F99}"/>
                    </a:ext>
                  </a:extLst>
                </p:cNvPr>
                <p:cNvSpPr txBox="1"/>
                <p:nvPr/>
              </p:nvSpPr>
              <p:spPr>
                <a:xfrm>
                  <a:off x="7624525" y="2785110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 등록</a:t>
                  </a:r>
                  <a:r>
                    <a:rPr lang="en-US" altLang="ko-KR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삭제</a:t>
                  </a:r>
                </a:p>
              </p:txBody>
            </p: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ED4D93F2-49D4-4ED5-9533-0FD95F177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315303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BCCA57C-D89C-475D-9F64-8D963623A22D}"/>
                  </a:ext>
                </a:extLst>
              </p:cNvPr>
              <p:cNvGrpSpPr/>
              <p:nvPr/>
            </p:nvGrpSpPr>
            <p:grpSpPr>
              <a:xfrm>
                <a:off x="7535720" y="4376720"/>
                <a:ext cx="2520000" cy="378170"/>
                <a:chOff x="7535721" y="4201628"/>
                <a:chExt cx="2520000" cy="37817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F50CAF-BEAC-486B-A36E-E6280A06B76C}"/>
                    </a:ext>
                  </a:extLst>
                </p:cNvPr>
                <p:cNvSpPr txBox="1"/>
                <p:nvPr/>
              </p:nvSpPr>
              <p:spPr>
                <a:xfrm>
                  <a:off x="7624525" y="4201628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등록</a:t>
                  </a:r>
                  <a:r>
                    <a:rPr lang="en-US" altLang="ko-KR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삭제</a:t>
                  </a:r>
                </a:p>
              </p:txBody>
            </p: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F494F20E-1D8C-40DD-9F54-ABF22483E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457979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F309DF9-18FD-4B77-AE94-2D6C37B06F98}"/>
                  </a:ext>
                </a:extLst>
              </p:cNvPr>
              <p:cNvGrpSpPr/>
              <p:nvPr/>
            </p:nvGrpSpPr>
            <p:grpSpPr>
              <a:xfrm>
                <a:off x="7492490" y="2317787"/>
                <a:ext cx="2606461" cy="351193"/>
                <a:chOff x="7492490" y="2317787"/>
                <a:chExt cx="2606461" cy="35119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FBBCBAC-3803-45A5-9816-AC4E88110DF5}"/>
                    </a:ext>
                  </a:extLst>
                </p:cNvPr>
                <p:cNvSpPr txBox="1"/>
                <p:nvPr/>
              </p:nvSpPr>
              <p:spPr>
                <a:xfrm>
                  <a:off x="7492490" y="2317787"/>
                  <a:ext cx="260646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회원가입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로그인</a:t>
                  </a:r>
                  <a:r>
                    <a:rPr lang="en-US" altLang="ko-KR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, </a:t>
                  </a:r>
                  <a:r>
                    <a:rPr lang="ko-KR" altLang="en-US" sz="1600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로그아웃</a:t>
                  </a:r>
                </a:p>
              </p:txBody>
            </p: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149E5EF0-538B-4AAC-96C0-878E5DC57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5721" y="2668980"/>
                  <a:ext cx="2519998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4761D44-95A9-4BA8-995D-89B93D62C5E6}"/>
                  </a:ext>
                </a:extLst>
              </p:cNvPr>
              <p:cNvGrpSpPr/>
              <p:nvPr/>
            </p:nvGrpSpPr>
            <p:grpSpPr>
              <a:xfrm>
                <a:off x="7535720" y="3858296"/>
                <a:ext cx="2520000" cy="366942"/>
                <a:chOff x="7535721" y="3729784"/>
                <a:chExt cx="2520000" cy="36694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2DF9075-6483-4870-9238-F225262E23BA}"/>
                    </a:ext>
                  </a:extLst>
                </p:cNvPr>
                <p:cNvSpPr txBox="1"/>
                <p:nvPr/>
              </p:nvSpPr>
              <p:spPr>
                <a:xfrm>
                  <a:off x="7624525" y="3729784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학습자 정보 확인</a:t>
                  </a:r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A141090-44AD-4A66-BD75-B37681B0C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4091388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CDE0463-47CC-4313-A149-9093D360B4C1}"/>
                  </a:ext>
                </a:extLst>
              </p:cNvPr>
              <p:cNvGrpSpPr/>
              <p:nvPr/>
            </p:nvGrpSpPr>
            <p:grpSpPr>
              <a:xfrm>
                <a:off x="7535720" y="4906373"/>
                <a:ext cx="2520000" cy="366942"/>
                <a:chOff x="7535721" y="4684702"/>
                <a:chExt cx="2520000" cy="36694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5ADB9A4-C9B5-437B-A2D5-7F04BC6A705D}"/>
                    </a:ext>
                  </a:extLst>
                </p:cNvPr>
                <p:cNvSpPr txBox="1"/>
                <p:nvPr/>
              </p:nvSpPr>
              <p:spPr>
                <a:xfrm>
                  <a:off x="7624525" y="4684702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퀴즈 정보 확인</a:t>
                  </a:r>
                </a:p>
              </p:txBody>
            </p: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60C552D-1209-4D8A-8DE0-CA6EF6242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5046306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11221B-1600-4D19-99C8-93D08BB89FB1}"/>
                  </a:ext>
                </a:extLst>
              </p:cNvPr>
              <p:cNvGrpSpPr/>
              <p:nvPr/>
            </p:nvGrpSpPr>
            <p:grpSpPr>
              <a:xfrm>
                <a:off x="7535720" y="3339872"/>
                <a:ext cx="2520000" cy="366942"/>
                <a:chOff x="7535721" y="3257940"/>
                <a:chExt cx="2520000" cy="366942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684F649-32A1-4A69-B594-74F2125B4155}"/>
                    </a:ext>
                  </a:extLst>
                </p:cNvPr>
                <p:cNvSpPr txBox="1"/>
                <p:nvPr/>
              </p:nvSpPr>
              <p:spPr>
                <a:xfrm>
                  <a:off x="7624525" y="3257940"/>
                  <a:ext cx="2342392" cy="366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유앤피플 고딕 KS" panose="02020603020101020101" pitchFamily="18" charset="-127"/>
                      <a:ea typeface="유앤피플 고딕 KS" panose="02020603020101020101" pitchFamily="18" charset="-127"/>
                    </a:rPr>
                    <a:t>강의 정보 확인</a:t>
                  </a:r>
                </a:p>
              </p:txBody>
            </p: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7C22DC3D-084B-4ED6-BE8D-C566B28E2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5721" y="3619544"/>
                  <a:ext cx="252000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2847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47894-D2C0-4CE8-9091-C58E266F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42866-3CBA-4889-8E2D-B00C8594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0EDF8-FEAB-4817-8EC3-2A521685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7268"/>
            <a:ext cx="5400000" cy="303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B76D4C-0A9B-4902-A376-DDB031BC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634" y="2995444"/>
            <a:ext cx="5315166" cy="29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E1E725-5C7E-48B6-82A6-23BF9522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(</a:t>
            </a:r>
            <a:r>
              <a:rPr lang="ko-KR" altLang="en-US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학습자</a:t>
            </a:r>
            <a:r>
              <a:rPr lang="en-US" altLang="ko-KR" b="1">
                <a:latin typeface="빙그레체Ⅱ" panose="02030503000000000000" pitchFamily="18" charset="-127"/>
                <a:ea typeface="빙그레체Ⅱ" panose="02030503000000000000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F7909F-EE2D-474A-8FF5-3937B14B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B3F76-8135-4E0F-B6B1-6F7771E8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048AC5-B867-4188-807B-9EC339C12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C44A2C-B03D-4C70-BA9C-325A94802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869D90-5D02-4099-83AE-9A961610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5DF9A2-7DA5-4602-9C1D-178E34879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999" y="1557760"/>
            <a:ext cx="5256000" cy="52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A28B90AF-118E-42D8-A3AC-C74A827E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AEE7-1D2C-4C68-87AB-3AC4098F0F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C32F20FC-6170-4EFC-98CB-530D1B70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UI </a:t>
            </a:r>
            <a:r>
              <a:rPr lang="ko-KR" altLang="en-US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설계</a:t>
            </a:r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(</a:t>
            </a:r>
            <a:r>
              <a:rPr lang="ko-KR" altLang="en-US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교수자</a:t>
            </a:r>
            <a:r>
              <a:rPr lang="en-US" altLang="ko-KR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B016B-92C7-4FC6-9304-19527F57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26B51E-FDA1-49DF-A8FF-75BE2702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4B1102-EAFC-4561-AEC2-73715C29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56A13-A0BB-453D-B5E7-205A2E8B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430FB1-56F7-4ED5-BFBC-7E2408A5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BB5872-17BB-4DDA-A426-95B2B15A7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000" y="1690688"/>
            <a:ext cx="7560000" cy="42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260</Words>
  <Application>Microsoft Office PowerPoint</Application>
  <PresentationFormat>와이드스크린</PresentationFormat>
  <Paragraphs>90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유앤피플 고딕 KS</vt:lpstr>
      <vt:lpstr>맑은 고딕</vt:lpstr>
      <vt:lpstr>빙그레체Ⅱ</vt:lpstr>
      <vt:lpstr>Arial</vt:lpstr>
      <vt:lpstr>Office 테마</vt:lpstr>
      <vt:lpstr>학습 관리 시스템</vt:lpstr>
      <vt:lpstr>목 차</vt:lpstr>
      <vt:lpstr>프로젝트 목표</vt:lpstr>
      <vt:lpstr>시스템 구성도</vt:lpstr>
      <vt:lpstr>서비스 시나리오</vt:lpstr>
      <vt:lpstr>UI 설계</vt:lpstr>
      <vt:lpstr>UI 설계</vt:lpstr>
      <vt:lpstr>UI 설계(학습자)</vt:lpstr>
      <vt:lpstr>UI 설계(교수자)</vt:lpstr>
      <vt:lpstr>구현 방법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LGPC</dc:creator>
  <cp:lastModifiedBy>LGPC</cp:lastModifiedBy>
  <cp:revision>199</cp:revision>
  <dcterms:created xsi:type="dcterms:W3CDTF">2020-07-14T08:34:11Z</dcterms:created>
  <dcterms:modified xsi:type="dcterms:W3CDTF">2020-07-23T02:23:41Z</dcterms:modified>
</cp:coreProperties>
</file>